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custDataLst>
    <p:tags r:id="rId1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156969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140747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255436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76194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235123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5AF64BD-D54B-4049-8B31-8C6F7846CBCA}" type="datetimeFigureOut">
              <a:rPr lang="nl-NL" smtClean="0"/>
              <a:t>26-3-2017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331999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5AF64BD-D54B-4049-8B31-8C6F7846CBCA}" type="datetimeFigureOut">
              <a:rPr lang="nl-NL" smtClean="0"/>
              <a:t>26-3-2017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336045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5AF64BD-D54B-4049-8B31-8C6F7846CBCA}" type="datetimeFigureOut">
              <a:rPr lang="nl-NL" smtClean="0"/>
              <a:t>26-3-2017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373659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AF64BD-D54B-4049-8B31-8C6F7846CBCA}" type="datetimeFigureOut">
              <a:rPr lang="nl-NL" smtClean="0"/>
              <a:t>26-3-2017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9228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5AF64BD-D54B-4049-8B31-8C6F7846CBCA}" type="datetimeFigureOut">
              <a:rPr lang="nl-NL" smtClean="0"/>
              <a:t>26-3-2017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233753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5AF64BD-D54B-4049-8B31-8C6F7846CBCA}" type="datetimeFigureOut">
              <a:rPr lang="nl-NL" smtClean="0"/>
              <a:t>26-3-2017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6898D73-FA05-4522-9CFD-52CF64F83B2A}" type="slidenum">
              <a:rPr lang="nl-NL" smtClean="0"/>
              <a:t>‹nr.›</a:t>
            </a:fld>
            <a:endParaRPr lang="nl-NL"/>
          </a:p>
        </p:txBody>
      </p:sp>
    </p:spTree>
    <p:extLst>
      <p:ext uri="{BB962C8B-B14F-4D97-AF65-F5344CB8AC3E}">
        <p14:creationId xmlns:p14="http://schemas.microsoft.com/office/powerpoint/2010/main" val="340409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F64BD-D54B-4049-8B31-8C6F7846CBCA}" type="datetimeFigureOut">
              <a:rPr lang="nl-NL" smtClean="0"/>
              <a:t>26-3-2017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98D73-FA05-4522-9CFD-52CF64F83B2A}" type="slidenum">
              <a:rPr lang="nl-NL" smtClean="0"/>
              <a:t>‹nr.›</a:t>
            </a:fld>
            <a:endParaRPr lang="nl-NL"/>
          </a:p>
        </p:txBody>
      </p:sp>
    </p:spTree>
    <p:extLst>
      <p:ext uri="{BB962C8B-B14F-4D97-AF65-F5344CB8AC3E}">
        <p14:creationId xmlns:p14="http://schemas.microsoft.com/office/powerpoint/2010/main" val="253698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0" y="0"/>
            <a:ext cx="9082835"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ndertitel 1"/>
          <p:cNvSpPr>
            <a:spLocks noGrp="1"/>
          </p:cNvSpPr>
          <p:nvPr>
            <p:ph type="subTitle" idx="1"/>
          </p:nvPr>
        </p:nvSpPr>
        <p:spPr>
          <a:xfrm>
            <a:off x="2195736" y="3861047"/>
            <a:ext cx="5184775" cy="360041"/>
          </a:xfrm>
        </p:spPr>
        <p:txBody>
          <a:bodyPr>
            <a:noAutofit/>
          </a:bodyPr>
          <a:lstStyle/>
          <a:p>
            <a:r>
              <a:rPr lang="nl-NL" sz="1800" dirty="0">
                <a:solidFill>
                  <a:schemeClr val="tx1"/>
                </a:solidFill>
              </a:rPr>
              <a:t>Vrijdag 10 maart 2017 </a:t>
            </a:r>
          </a:p>
        </p:txBody>
      </p:sp>
      <p:sp>
        <p:nvSpPr>
          <p:cNvPr id="6" name="Titel 2"/>
          <p:cNvSpPr txBox="1">
            <a:spLocks/>
          </p:cNvSpPr>
          <p:nvPr/>
        </p:nvSpPr>
        <p:spPr>
          <a:xfrm>
            <a:off x="2195736" y="3284488"/>
            <a:ext cx="5184775" cy="57656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ALV NBSB </a:t>
            </a:r>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spTree>
    <p:custDataLst>
      <p:tags r:id="rId1"/>
    </p:custDataLst>
    <p:extLst>
      <p:ext uri="{BB962C8B-B14F-4D97-AF65-F5344CB8AC3E}">
        <p14:creationId xmlns:p14="http://schemas.microsoft.com/office/powerpoint/2010/main" val="61705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0" y="0"/>
            <a:ext cx="9082835"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ndertitel 1"/>
          <p:cNvSpPr>
            <a:spLocks noGrp="1"/>
          </p:cNvSpPr>
          <p:nvPr>
            <p:ph type="subTitle" idx="1"/>
          </p:nvPr>
        </p:nvSpPr>
        <p:spPr>
          <a:xfrm>
            <a:off x="395536" y="2709415"/>
            <a:ext cx="8568952" cy="3887937"/>
          </a:xfrm>
        </p:spPr>
        <p:txBody>
          <a:bodyPr>
            <a:normAutofit lnSpcReduction="10000"/>
          </a:bodyPr>
          <a:lstStyle/>
          <a:p>
            <a:pPr marL="514350" indent="-514350" algn="l">
              <a:buFont typeface="+mj-lt"/>
              <a:buAutoNum type="arabicPeriod"/>
            </a:pPr>
            <a:r>
              <a:rPr lang="nl-NL" sz="1800" dirty="0">
                <a:solidFill>
                  <a:schemeClr val="tx1"/>
                </a:solidFill>
              </a:rPr>
              <a:t>Opening en welkom</a:t>
            </a:r>
          </a:p>
          <a:p>
            <a:pPr marL="514350" lvl="0" indent="-514350" algn="l">
              <a:buFont typeface="+mj-lt"/>
              <a:buAutoNum type="arabicPeriod"/>
            </a:pPr>
            <a:r>
              <a:rPr lang="nl-NL" sz="1800" dirty="0">
                <a:solidFill>
                  <a:schemeClr val="tx1"/>
                </a:solidFill>
              </a:rPr>
              <a:t>Mededelingen</a:t>
            </a:r>
          </a:p>
          <a:p>
            <a:pPr marL="514350" lvl="0" indent="-514350" algn="l">
              <a:buFont typeface="+mj-lt"/>
              <a:buAutoNum type="arabicPeriod"/>
            </a:pPr>
            <a:r>
              <a:rPr lang="nl-NL" sz="1800" dirty="0">
                <a:solidFill>
                  <a:schemeClr val="tx1"/>
                </a:solidFill>
              </a:rPr>
              <a:t>Notulen ALV september 2016</a:t>
            </a:r>
          </a:p>
          <a:p>
            <a:pPr marL="514350" lvl="0" indent="-514350" algn="l">
              <a:buFont typeface="+mj-lt"/>
              <a:buAutoNum type="arabicPeriod"/>
            </a:pPr>
            <a:r>
              <a:rPr lang="nl-NL" sz="1800" dirty="0">
                <a:solidFill>
                  <a:schemeClr val="tx1"/>
                </a:solidFill>
              </a:rPr>
              <a:t>Evaluatie nieuwe website N.B.S.B.</a:t>
            </a:r>
          </a:p>
          <a:p>
            <a:pPr marL="514350" lvl="0" indent="-514350" algn="l">
              <a:buFont typeface="+mj-lt"/>
              <a:buAutoNum type="arabicPeriod"/>
            </a:pPr>
            <a:r>
              <a:rPr lang="nl-NL" sz="1800" dirty="0">
                <a:solidFill>
                  <a:schemeClr val="tx1"/>
                </a:solidFill>
              </a:rPr>
              <a:t>Evaluatie PK Jeugd categorieën A en B</a:t>
            </a:r>
          </a:p>
          <a:p>
            <a:pPr marL="514350" lvl="0" indent="-514350" algn="l">
              <a:buFont typeface="+mj-lt"/>
              <a:buAutoNum type="arabicPeriod"/>
            </a:pPr>
            <a:r>
              <a:rPr lang="nl-NL" sz="1800" dirty="0">
                <a:solidFill>
                  <a:schemeClr val="tx1"/>
                </a:solidFill>
              </a:rPr>
              <a:t>Benoeming nieuw bestuurslid PR en Innovatie: Inge Oostvogels </a:t>
            </a:r>
          </a:p>
          <a:p>
            <a:pPr marL="514350" lvl="0" indent="-514350" algn="l">
              <a:buFont typeface="+mj-lt"/>
              <a:buAutoNum type="arabicPeriod"/>
            </a:pPr>
            <a:r>
              <a:rPr lang="nl-NL" sz="1800" dirty="0">
                <a:solidFill>
                  <a:schemeClr val="tx1"/>
                </a:solidFill>
              </a:rPr>
              <a:t>Artikelwijzigingen in het competitiereglement </a:t>
            </a:r>
          </a:p>
          <a:p>
            <a:pPr marL="514350" lvl="0" indent="-514350" algn="l">
              <a:buFont typeface="+mj-lt"/>
              <a:buAutoNum type="arabicPeriod"/>
            </a:pPr>
            <a:r>
              <a:rPr lang="nl-NL" sz="1800" dirty="0">
                <a:solidFill>
                  <a:schemeClr val="tx1"/>
                </a:solidFill>
              </a:rPr>
              <a:t>Scheiding nationale en regionale competitie / Invoering 4de klasse KNSB. Standpunt van de NBSB bepalen</a:t>
            </a:r>
            <a:r>
              <a:rPr lang="nl-NL" sz="1800" dirty="0" smtClean="0">
                <a:solidFill>
                  <a:schemeClr val="tx1"/>
                </a:solidFill>
              </a:rPr>
              <a:t>.</a:t>
            </a:r>
          </a:p>
          <a:p>
            <a:pPr marL="514350" lvl="0" indent="-514350" algn="l">
              <a:buFont typeface="+mj-lt"/>
              <a:buAutoNum type="arabicPeriod"/>
            </a:pPr>
            <a:r>
              <a:rPr lang="nl-NL" sz="1800" dirty="0" smtClean="0">
                <a:solidFill>
                  <a:schemeClr val="tx1"/>
                </a:solidFill>
              </a:rPr>
              <a:t>Speerpunt: Alternatieve competitievorm</a:t>
            </a:r>
          </a:p>
          <a:p>
            <a:pPr marL="514350" lvl="0" indent="-514350" algn="l">
              <a:buFont typeface="+mj-lt"/>
              <a:buAutoNum type="arabicPeriod"/>
            </a:pPr>
            <a:r>
              <a:rPr lang="nl-NL" sz="1800" dirty="0" smtClean="0">
                <a:solidFill>
                  <a:schemeClr val="tx1"/>
                </a:solidFill>
              </a:rPr>
              <a:t>Speerpunt: Jeugd</a:t>
            </a:r>
            <a:endParaRPr lang="nl-NL" sz="1800" dirty="0">
              <a:solidFill>
                <a:schemeClr val="tx1"/>
              </a:solidFill>
            </a:endParaRPr>
          </a:p>
          <a:p>
            <a:pPr marL="514350" lvl="0" indent="-514350" algn="l">
              <a:buFont typeface="+mj-lt"/>
              <a:buAutoNum type="arabicPeriod"/>
            </a:pPr>
            <a:r>
              <a:rPr lang="nl-NL" sz="1800" dirty="0">
                <a:solidFill>
                  <a:schemeClr val="tx1"/>
                </a:solidFill>
              </a:rPr>
              <a:t>Wat verder ter tafel komt en rondvraag </a:t>
            </a:r>
          </a:p>
        </p:txBody>
      </p:sp>
      <p:sp>
        <p:nvSpPr>
          <p:cNvPr id="6" name="Titel 2"/>
          <p:cNvSpPr txBox="1">
            <a:spLocks/>
          </p:cNvSpPr>
          <p:nvPr/>
        </p:nvSpPr>
        <p:spPr>
          <a:xfrm>
            <a:off x="2195736" y="2132856"/>
            <a:ext cx="5184775" cy="57656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Agenda</a:t>
            </a:r>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spTree>
    <p:custDataLst>
      <p:tags r:id="rId1"/>
    </p:custDataLst>
    <p:extLst>
      <p:ext uri="{BB962C8B-B14F-4D97-AF65-F5344CB8AC3E}">
        <p14:creationId xmlns:p14="http://schemas.microsoft.com/office/powerpoint/2010/main" val="360787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txBox="1">
            <a:spLocks/>
          </p:cNvSpPr>
          <p:nvPr/>
        </p:nvSpPr>
        <p:spPr>
          <a:xfrm>
            <a:off x="2915816" y="836712"/>
            <a:ext cx="3384376"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dirty="0" smtClean="0"/>
              <a:t>N.B.S.B website</a:t>
            </a:r>
            <a:endParaRPr lang="nl-NL" sz="4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sp>
        <p:nvSpPr>
          <p:cNvPr id="3" name="Rechthoek 2"/>
          <p:cNvSpPr/>
          <p:nvPr/>
        </p:nvSpPr>
        <p:spPr>
          <a:xfrm>
            <a:off x="827584" y="2683997"/>
            <a:ext cx="7704856" cy="646331"/>
          </a:xfrm>
          <a:prstGeom prst="rect">
            <a:avLst/>
          </a:prstGeom>
        </p:spPr>
        <p:txBody>
          <a:bodyPr wrap="square">
            <a:spAutoFit/>
          </a:bodyPr>
          <a:lstStyle/>
          <a:p>
            <a:r>
              <a:rPr lang="nl-NL" b="1" dirty="0"/>
              <a:t>Doel</a:t>
            </a:r>
          </a:p>
          <a:p>
            <a:r>
              <a:rPr lang="nl-NL" dirty="0"/>
              <a:t>H</a:t>
            </a:r>
            <a:r>
              <a:rPr lang="nl-NL" dirty="0" smtClean="0"/>
              <a:t>et </a:t>
            </a:r>
            <a:r>
              <a:rPr lang="nl-NL" dirty="0"/>
              <a:t>realiseren van een “betere” website voor de N.B.S.B.</a:t>
            </a:r>
          </a:p>
        </p:txBody>
      </p:sp>
      <p:pic>
        <p:nvPicPr>
          <p:cNvPr id="8" name="Afbeelding 7"/>
          <p:cNvPicPr/>
          <p:nvPr/>
        </p:nvPicPr>
        <p:blipFill>
          <a:blip r:embed="rId3"/>
          <a:stretch>
            <a:fillRect/>
          </a:stretch>
        </p:blipFill>
        <p:spPr>
          <a:xfrm>
            <a:off x="10369" y="18073"/>
            <a:ext cx="2979420" cy="2181225"/>
          </a:xfrm>
          <a:prstGeom prst="rect">
            <a:avLst/>
          </a:prstGeom>
        </p:spPr>
      </p:pic>
      <p:pic>
        <p:nvPicPr>
          <p:cNvPr id="9" name="Afbeelding 8"/>
          <p:cNvPicPr/>
          <p:nvPr/>
        </p:nvPicPr>
        <p:blipFill>
          <a:blip r:embed="rId4"/>
          <a:stretch>
            <a:fillRect/>
          </a:stretch>
        </p:blipFill>
        <p:spPr>
          <a:xfrm>
            <a:off x="6352218" y="44624"/>
            <a:ext cx="2782044" cy="2010658"/>
          </a:xfrm>
          <a:prstGeom prst="rect">
            <a:avLst/>
          </a:prstGeom>
        </p:spPr>
      </p:pic>
      <p:sp>
        <p:nvSpPr>
          <p:cNvPr id="10" name="Rechthoek 9"/>
          <p:cNvSpPr/>
          <p:nvPr/>
        </p:nvSpPr>
        <p:spPr>
          <a:xfrm>
            <a:off x="827584" y="3284984"/>
            <a:ext cx="8136904" cy="2031325"/>
          </a:xfrm>
          <a:prstGeom prst="rect">
            <a:avLst/>
          </a:prstGeom>
        </p:spPr>
        <p:txBody>
          <a:bodyPr wrap="square">
            <a:spAutoFit/>
          </a:bodyPr>
          <a:lstStyle/>
          <a:p>
            <a:r>
              <a:rPr lang="nl-NL" b="1" dirty="0"/>
              <a:t>Afgeleide doelstellingen:</a:t>
            </a:r>
          </a:p>
          <a:p>
            <a:r>
              <a:rPr lang="nl-NL" dirty="0"/>
              <a:t>Het uiteindelijke doel is bereikt indien:</a:t>
            </a:r>
          </a:p>
          <a:p>
            <a:r>
              <a:rPr lang="nl-NL" dirty="0"/>
              <a:t>-      Mobile </a:t>
            </a:r>
            <a:r>
              <a:rPr lang="nl-NL" dirty="0" err="1"/>
              <a:t>devices</a:t>
            </a:r>
            <a:r>
              <a:rPr lang="nl-NL" dirty="0"/>
              <a:t> ook (probleemloos) gebruik kunnen maken van de website</a:t>
            </a:r>
          </a:p>
          <a:p>
            <a:r>
              <a:rPr lang="nl-NL" dirty="0"/>
              <a:t>-      De website interactiever wordt (bijvoorbeeld doordat je partijen kunt naspelen)</a:t>
            </a:r>
          </a:p>
          <a:p>
            <a:r>
              <a:rPr lang="nl-NL" dirty="0"/>
              <a:t>-      Er meer content wordt geplaatst (door meer mensen)</a:t>
            </a:r>
          </a:p>
          <a:p>
            <a:r>
              <a:rPr lang="nl-NL" dirty="0"/>
              <a:t>-      De website aanzienlijk meer wordt bezocht</a:t>
            </a:r>
          </a:p>
          <a:p>
            <a:r>
              <a:rPr lang="nl-NL" dirty="0"/>
              <a:t>-      De website een goed functionerende zoekfunctionaliteit heeft</a:t>
            </a:r>
          </a:p>
        </p:txBody>
      </p:sp>
      <p:sp>
        <p:nvSpPr>
          <p:cNvPr id="11" name="Rechthoek 10"/>
          <p:cNvSpPr/>
          <p:nvPr/>
        </p:nvSpPr>
        <p:spPr>
          <a:xfrm>
            <a:off x="827584" y="5373216"/>
            <a:ext cx="6571206" cy="1200329"/>
          </a:xfrm>
          <a:prstGeom prst="rect">
            <a:avLst/>
          </a:prstGeom>
        </p:spPr>
        <p:txBody>
          <a:bodyPr wrap="square">
            <a:spAutoFit/>
          </a:bodyPr>
          <a:lstStyle/>
          <a:p>
            <a:r>
              <a:rPr lang="nl-NL" b="1" dirty="0"/>
              <a:t>Budget</a:t>
            </a:r>
          </a:p>
          <a:p>
            <a:r>
              <a:rPr lang="nl-NL" dirty="0"/>
              <a:t>Tijdens de Algemene Ledenvergadering op 11 september 2015 is het voorstel van het N.B.S.B. bestuur om € 2.500,- te reserveren voor de verbetering van de N.B.S.B. website aangenomen.</a:t>
            </a:r>
          </a:p>
        </p:txBody>
      </p:sp>
    </p:spTree>
    <p:extLst>
      <p:ext uri="{BB962C8B-B14F-4D97-AF65-F5344CB8AC3E}">
        <p14:creationId xmlns:p14="http://schemas.microsoft.com/office/powerpoint/2010/main" val="56854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1"/>
          <p:cNvSpPr>
            <a:spLocks noGrp="1"/>
          </p:cNvSpPr>
          <p:nvPr>
            <p:ph type="subTitle" idx="1"/>
          </p:nvPr>
        </p:nvSpPr>
        <p:spPr>
          <a:xfrm>
            <a:off x="395536" y="3429495"/>
            <a:ext cx="8568952" cy="3311873"/>
          </a:xfrm>
        </p:spPr>
        <p:txBody>
          <a:bodyPr>
            <a:normAutofit lnSpcReduction="10000"/>
          </a:bodyPr>
          <a:lstStyle/>
          <a:p>
            <a:pPr marL="285750" lvl="0" indent="-285750" algn="l">
              <a:buFont typeface="Wingdings" panose="05000000000000000000" pitchFamily="2" charset="2"/>
              <a:buChar char="Ø"/>
            </a:pPr>
            <a:r>
              <a:rPr lang="nl-NL" sz="1800" dirty="0">
                <a:solidFill>
                  <a:schemeClr val="tx1"/>
                </a:solidFill>
              </a:rPr>
              <a:t>Het verplaatsen van het kampioenschap van de kerst- naar de krokusvakantie </a:t>
            </a:r>
          </a:p>
          <a:p>
            <a:pPr marL="285750" lvl="0" indent="-285750" algn="l">
              <a:buFont typeface="Wingdings" panose="05000000000000000000" pitchFamily="2" charset="2"/>
              <a:buChar char="Ø"/>
            </a:pPr>
            <a:r>
              <a:rPr lang="nl-NL" sz="1800" dirty="0">
                <a:solidFill>
                  <a:schemeClr val="tx1"/>
                </a:solidFill>
              </a:rPr>
              <a:t>Het kampioenschap blijft bestaan uit 4 aaneengesloten wedstrijddagen waarbij op donderdag, vrijdag en zaterdag 2 partijen worden gespeeld en een partij op zondag.</a:t>
            </a:r>
          </a:p>
          <a:p>
            <a:pPr marL="285750" lvl="0" indent="-285750" algn="l">
              <a:buFont typeface="Wingdings" panose="05000000000000000000" pitchFamily="2" charset="2"/>
              <a:buChar char="Ø"/>
            </a:pPr>
            <a:r>
              <a:rPr lang="nl-NL" sz="1800" dirty="0">
                <a:solidFill>
                  <a:schemeClr val="tx1"/>
                </a:solidFill>
              </a:rPr>
              <a:t>Het prijzengeld is verhoogd</a:t>
            </a:r>
          </a:p>
          <a:p>
            <a:pPr marL="285750" lvl="0" indent="-285750" algn="l">
              <a:buFont typeface="Wingdings" panose="05000000000000000000" pitchFamily="2" charset="2"/>
              <a:buChar char="Ø"/>
            </a:pPr>
            <a:r>
              <a:rPr lang="nl-NL" sz="1800" dirty="0">
                <a:solidFill>
                  <a:schemeClr val="tx1"/>
                </a:solidFill>
              </a:rPr>
              <a:t>Er worden meerdere nevenactiviteiten georganiseerd. </a:t>
            </a:r>
          </a:p>
          <a:p>
            <a:pPr marL="285750" lvl="0" indent="-285750" algn="l">
              <a:buFont typeface="Wingdings" panose="05000000000000000000" pitchFamily="2" charset="2"/>
              <a:buChar char="Ø"/>
            </a:pPr>
            <a:r>
              <a:rPr lang="nl-NL" sz="1800" dirty="0">
                <a:solidFill>
                  <a:schemeClr val="tx1"/>
                </a:solidFill>
              </a:rPr>
              <a:t>We spelen op een andere locatie. Boerke Mutsaers is beter bereikbaar met het openbaar vervoer dan de Werft.</a:t>
            </a:r>
          </a:p>
          <a:p>
            <a:pPr marL="285750" lvl="0" indent="-285750" algn="l">
              <a:buFont typeface="Wingdings" panose="05000000000000000000" pitchFamily="2" charset="2"/>
              <a:buChar char="Ø"/>
            </a:pPr>
            <a:r>
              <a:rPr lang="nl-NL" sz="1800" dirty="0">
                <a:solidFill>
                  <a:schemeClr val="tx1"/>
                </a:solidFill>
              </a:rPr>
              <a:t>Als er voldoende belangstelling is organiseren we tegelijkertijd een toernooitje voor begeleiders en ouders.</a:t>
            </a:r>
          </a:p>
          <a:p>
            <a:pPr marL="285750" lvl="0" indent="-285750" algn="l">
              <a:buFont typeface="Wingdings" panose="05000000000000000000" pitchFamily="2" charset="2"/>
              <a:buChar char="Ø"/>
            </a:pPr>
            <a:r>
              <a:rPr lang="nl-NL" sz="1800" dirty="0">
                <a:solidFill>
                  <a:schemeClr val="tx1"/>
                </a:solidFill>
              </a:rPr>
              <a:t>Er komt een “toernooicoach” of sterke Brabantse schaker waarmee </a:t>
            </a:r>
            <a:r>
              <a:rPr lang="nl-NL" sz="1800" dirty="0" smtClean="0">
                <a:solidFill>
                  <a:schemeClr val="tx1"/>
                </a:solidFill>
              </a:rPr>
              <a:t>je</a:t>
            </a:r>
            <a:br>
              <a:rPr lang="nl-NL" sz="1800" dirty="0" smtClean="0">
                <a:solidFill>
                  <a:schemeClr val="tx1"/>
                </a:solidFill>
              </a:rPr>
            </a:br>
            <a:r>
              <a:rPr lang="nl-NL" sz="1800" dirty="0" smtClean="0">
                <a:solidFill>
                  <a:schemeClr val="tx1"/>
                </a:solidFill>
              </a:rPr>
              <a:t>kan </a:t>
            </a:r>
            <a:r>
              <a:rPr lang="nl-NL" sz="1800" dirty="0">
                <a:solidFill>
                  <a:schemeClr val="tx1"/>
                </a:solidFill>
              </a:rPr>
              <a:t>discussiëren over je partij </a:t>
            </a:r>
          </a:p>
          <a:p>
            <a:pPr marL="514350" indent="-514350" algn="l">
              <a:buFont typeface="+mj-lt"/>
              <a:buAutoNum type="arabicPeriod"/>
            </a:pPr>
            <a:endParaRPr lang="nl-NL" sz="1800" dirty="0">
              <a:solidFill>
                <a:schemeClr val="tx1"/>
              </a:solidFill>
            </a:endParaRPr>
          </a:p>
        </p:txBody>
      </p:sp>
      <p:sp>
        <p:nvSpPr>
          <p:cNvPr id="6" name="Titel 2"/>
          <p:cNvSpPr txBox="1">
            <a:spLocks/>
          </p:cNvSpPr>
          <p:nvPr/>
        </p:nvSpPr>
        <p:spPr>
          <a:xfrm>
            <a:off x="163714" y="2485054"/>
            <a:ext cx="5184775" cy="101595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PK Jeugd A/B </a:t>
            </a:r>
            <a:r>
              <a:rPr lang="nl-NL" dirty="0" smtClean="0"/>
              <a:t>categorie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4" y="44376"/>
            <a:ext cx="3767424" cy="244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862" y="44624"/>
            <a:ext cx="4892634" cy="244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76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txBox="1">
            <a:spLocks/>
          </p:cNvSpPr>
          <p:nvPr/>
        </p:nvSpPr>
        <p:spPr>
          <a:xfrm>
            <a:off x="0" y="188640"/>
            <a:ext cx="9144000" cy="86409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nl-NL" sz="5900" dirty="0" smtClean="0">
                <a:solidFill>
                  <a:schemeClr val="tx1"/>
                </a:solidFill>
              </a:rPr>
              <a:t>Benoeming nieuw bestuurslid PR en Innovatie: </a:t>
            </a:r>
            <a:br>
              <a:rPr lang="nl-NL" sz="5900" dirty="0" smtClean="0">
                <a:solidFill>
                  <a:schemeClr val="tx1"/>
                </a:solidFill>
              </a:rPr>
            </a:br>
            <a:r>
              <a:rPr lang="nl-NL" sz="5900" dirty="0" smtClean="0">
                <a:solidFill>
                  <a:schemeClr val="tx1"/>
                </a:solidFill>
              </a:rPr>
              <a:t>Inge Oostvogels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14" y="1340768"/>
            <a:ext cx="838315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59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txBox="1">
            <a:spLocks/>
          </p:cNvSpPr>
          <p:nvPr/>
        </p:nvSpPr>
        <p:spPr>
          <a:xfrm>
            <a:off x="0" y="188640"/>
            <a:ext cx="9144000" cy="86409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nl-NL" sz="5900" dirty="0" smtClean="0">
                <a:solidFill>
                  <a:schemeClr val="tx1"/>
                </a:solidFill>
              </a:rPr>
              <a:t>Benoeming nieuw bestuurslid PR en Innovatie: </a:t>
            </a:r>
            <a:br>
              <a:rPr lang="nl-NL" sz="5900" dirty="0" smtClean="0">
                <a:solidFill>
                  <a:schemeClr val="tx1"/>
                </a:solidFill>
              </a:rPr>
            </a:br>
            <a:r>
              <a:rPr lang="nl-NL" sz="5900" dirty="0" smtClean="0">
                <a:solidFill>
                  <a:schemeClr val="tx1"/>
                </a:solidFill>
              </a:rPr>
              <a:t>Inge Oostvogels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08720"/>
            <a:ext cx="6895653" cy="509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21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0" y="0"/>
            <a:ext cx="9082835"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ndertitel 1"/>
          <p:cNvSpPr>
            <a:spLocks noGrp="1"/>
          </p:cNvSpPr>
          <p:nvPr>
            <p:ph type="subTitle" idx="1"/>
          </p:nvPr>
        </p:nvSpPr>
        <p:spPr>
          <a:xfrm>
            <a:off x="240197" y="2709416"/>
            <a:ext cx="8850595" cy="3887936"/>
          </a:xfrm>
        </p:spPr>
        <p:txBody>
          <a:bodyPr>
            <a:noAutofit/>
          </a:bodyPr>
          <a:lstStyle/>
          <a:p>
            <a:pPr algn="l"/>
            <a:r>
              <a:rPr lang="nl-NL" sz="1200" dirty="0">
                <a:solidFill>
                  <a:schemeClr val="tx1"/>
                </a:solidFill>
              </a:rPr>
              <a:t>Artikel 22 Oud:</a:t>
            </a:r>
          </a:p>
          <a:p>
            <a:pPr algn="l"/>
            <a:r>
              <a:rPr lang="nl-NL" sz="1200" dirty="0" smtClean="0">
                <a:solidFill>
                  <a:schemeClr val="tx1"/>
                </a:solidFill>
              </a:rPr>
              <a:t>Spelers </a:t>
            </a:r>
            <a:r>
              <a:rPr lang="nl-NL" sz="1200" dirty="0">
                <a:solidFill>
                  <a:schemeClr val="tx1"/>
                </a:solidFill>
              </a:rPr>
              <a:t>mogen gedurende een zelfde seizoen slechts voor één vereniging uitkomen. Bepalend is de door een speler eerst gespeelde wedstrijd in een competitie-seizoen. Een speler mag in een zelfde ronde (of in een ronde die als zodanig bedoeld is) slechts éénmaal voor zijn vereniging uitkomen.</a:t>
            </a:r>
          </a:p>
          <a:p>
            <a:pPr algn="l"/>
            <a:r>
              <a:rPr lang="nl-NL" sz="1200" dirty="0">
                <a:solidFill>
                  <a:schemeClr val="tx1"/>
                </a:solidFill>
              </a:rPr>
              <a:t>Bij tweemaal uitkomen is de eerste wedstrijd geldig.</a:t>
            </a:r>
          </a:p>
          <a:p>
            <a:pPr algn="l"/>
            <a:r>
              <a:rPr lang="nl-NL" sz="1200" dirty="0">
                <a:solidFill>
                  <a:schemeClr val="tx1"/>
                </a:solidFill>
              </a:rPr>
              <a:t> </a:t>
            </a:r>
          </a:p>
          <a:p>
            <a:pPr algn="l"/>
            <a:r>
              <a:rPr lang="nl-NL" sz="1200" dirty="0">
                <a:solidFill>
                  <a:schemeClr val="tx1"/>
                </a:solidFill>
              </a:rPr>
              <a:t>Artikel 22 Nieuw:</a:t>
            </a:r>
          </a:p>
          <a:p>
            <a:pPr algn="l"/>
            <a:r>
              <a:rPr lang="nl-NL" sz="1200" dirty="0" smtClean="0">
                <a:solidFill>
                  <a:schemeClr val="tx1"/>
                </a:solidFill>
              </a:rPr>
              <a:t>Een </a:t>
            </a:r>
            <a:r>
              <a:rPr lang="nl-NL" sz="1200" dirty="0">
                <a:solidFill>
                  <a:schemeClr val="tx1"/>
                </a:solidFill>
              </a:rPr>
              <a:t>speler mag in een zelfde ronde (of in een ronde die als zodanig bedoeld is) slechts éénmaal voor zijn vereniging uitkomen.</a:t>
            </a:r>
          </a:p>
          <a:p>
            <a:pPr algn="l"/>
            <a:r>
              <a:rPr lang="nl-NL" sz="1200" dirty="0">
                <a:solidFill>
                  <a:schemeClr val="tx1"/>
                </a:solidFill>
              </a:rPr>
              <a:t>Bij tweemaal uitkomen is de eerste wedstrijd geldig.</a:t>
            </a:r>
          </a:p>
          <a:p>
            <a:pPr algn="l"/>
            <a:r>
              <a:rPr lang="nl-NL" sz="1200" dirty="0">
                <a:solidFill>
                  <a:schemeClr val="tx1"/>
                </a:solidFill>
              </a:rPr>
              <a:t> </a:t>
            </a:r>
          </a:p>
          <a:p>
            <a:pPr algn="l"/>
            <a:r>
              <a:rPr lang="nl-NL" sz="1200" dirty="0">
                <a:solidFill>
                  <a:schemeClr val="tx1"/>
                </a:solidFill>
              </a:rPr>
              <a:t>Artikel 23 Oud:</a:t>
            </a:r>
          </a:p>
          <a:p>
            <a:pPr algn="l"/>
            <a:r>
              <a:rPr lang="nl-NL" sz="1200" dirty="0">
                <a:solidFill>
                  <a:schemeClr val="tx1"/>
                </a:solidFill>
              </a:rPr>
              <a:t>Het is NBSB-leden die opgegeven zijn voor de KNSB competitie, al dan niet via een bij de NBSB aangesloten vereniging, niet geoorloofd deel te nemen aan de zaterdagcompetitie of de bekercompetitie van de NBSB, dit met inachtneming van artikel 21. </a:t>
            </a:r>
          </a:p>
          <a:p>
            <a:pPr algn="l"/>
            <a:r>
              <a:rPr lang="nl-NL" sz="1200" dirty="0">
                <a:solidFill>
                  <a:schemeClr val="tx1"/>
                </a:solidFill>
              </a:rPr>
              <a:t> </a:t>
            </a:r>
          </a:p>
          <a:p>
            <a:pPr algn="l"/>
            <a:r>
              <a:rPr lang="nl-NL" sz="1200" dirty="0">
                <a:solidFill>
                  <a:schemeClr val="tx1"/>
                </a:solidFill>
              </a:rPr>
              <a:t>Artikel 23 Nieuw:</a:t>
            </a:r>
          </a:p>
          <a:p>
            <a:pPr algn="l"/>
            <a:r>
              <a:rPr lang="nl-NL" sz="1200" dirty="0" smtClean="0">
                <a:solidFill>
                  <a:schemeClr val="tx1"/>
                </a:solidFill>
              </a:rPr>
              <a:t>Het </a:t>
            </a:r>
            <a:r>
              <a:rPr lang="nl-NL" sz="1200" dirty="0">
                <a:solidFill>
                  <a:schemeClr val="tx1"/>
                </a:solidFill>
              </a:rPr>
              <a:t>is NBSB-leden die opgegeven zijn voor de KNSB competitie, al dan niet via een bij de NBSB aangesloten </a:t>
            </a:r>
            <a:r>
              <a:rPr lang="nl-NL" sz="1200" dirty="0" smtClean="0">
                <a:solidFill>
                  <a:schemeClr val="tx1"/>
                </a:solidFill>
              </a:rPr>
              <a:t/>
            </a:r>
            <a:br>
              <a:rPr lang="nl-NL" sz="1200" dirty="0" smtClean="0">
                <a:solidFill>
                  <a:schemeClr val="tx1"/>
                </a:solidFill>
              </a:rPr>
            </a:br>
            <a:r>
              <a:rPr lang="nl-NL" sz="1200" dirty="0" smtClean="0">
                <a:solidFill>
                  <a:schemeClr val="tx1"/>
                </a:solidFill>
              </a:rPr>
              <a:t>vereniging</a:t>
            </a:r>
            <a:r>
              <a:rPr lang="nl-NL" sz="1200" dirty="0">
                <a:solidFill>
                  <a:schemeClr val="tx1"/>
                </a:solidFill>
              </a:rPr>
              <a:t>, niet geoorloofd deel te nemen aan de bekercompetitie van de NBSB, dit met inachtneming van artikel </a:t>
            </a:r>
            <a:r>
              <a:rPr lang="nl-NL" sz="1200" dirty="0" smtClean="0">
                <a:solidFill>
                  <a:schemeClr val="tx1"/>
                </a:solidFill>
              </a:rPr>
              <a:t/>
            </a:r>
            <a:br>
              <a:rPr lang="nl-NL" sz="1200" dirty="0" smtClean="0">
                <a:solidFill>
                  <a:schemeClr val="tx1"/>
                </a:solidFill>
              </a:rPr>
            </a:br>
            <a:r>
              <a:rPr lang="nl-NL" sz="1200" dirty="0" smtClean="0">
                <a:solidFill>
                  <a:schemeClr val="tx1"/>
                </a:solidFill>
              </a:rPr>
              <a:t>21</a:t>
            </a:r>
            <a:r>
              <a:rPr lang="nl-NL" sz="1200" dirty="0">
                <a:solidFill>
                  <a:schemeClr val="tx1"/>
                </a:solidFill>
              </a:rPr>
              <a:t>.</a:t>
            </a:r>
          </a:p>
        </p:txBody>
      </p:sp>
      <p:sp>
        <p:nvSpPr>
          <p:cNvPr id="6" name="Titel 2"/>
          <p:cNvSpPr txBox="1">
            <a:spLocks/>
          </p:cNvSpPr>
          <p:nvPr/>
        </p:nvSpPr>
        <p:spPr>
          <a:xfrm>
            <a:off x="2195736" y="2132856"/>
            <a:ext cx="5184775" cy="57656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Artikel wijzigingen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spTree>
    <p:extLst>
      <p:ext uri="{BB962C8B-B14F-4D97-AF65-F5344CB8AC3E}">
        <p14:creationId xmlns:p14="http://schemas.microsoft.com/office/powerpoint/2010/main" val="268675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p:cNvSpPr txBox="1">
            <a:spLocks/>
          </p:cNvSpPr>
          <p:nvPr/>
        </p:nvSpPr>
        <p:spPr>
          <a:xfrm>
            <a:off x="971600" y="3932560"/>
            <a:ext cx="7776864" cy="1080616"/>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Scheiding regionale en nationale competitie </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90" y="5789368"/>
            <a:ext cx="1709714" cy="952000"/>
          </a:xfrm>
          <a:prstGeom prst="rect">
            <a:avLst/>
          </a:prstGeom>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8098805" cy="363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184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311</Words>
  <Application>Microsoft Office PowerPoint</Application>
  <PresentationFormat>Diavoorstelling (4:3)</PresentationFormat>
  <Paragraphs>51</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Gelder, Leon van</dc:creator>
  <cp:lastModifiedBy>Gelder, Leon van</cp:lastModifiedBy>
  <cp:revision>10</cp:revision>
  <dcterms:created xsi:type="dcterms:W3CDTF">2017-03-10T16:55:23Z</dcterms:created>
  <dcterms:modified xsi:type="dcterms:W3CDTF">2017-03-26T14:20:23Z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95E6EF81-D1B6-4D1D-A2E6-FE4FAE567A31</vt:lpwstr>
  </property>
  <property fmtid="{D5CDD505-2E9C-101B-9397-08002B2CF9AE}" pid="3" name="ArticulatePath">
    <vt:lpwstr>ALV maart 2017</vt:lpwstr>
  </property>
</Properties>
</file>